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6"/>
  </p:notesMasterIdLst>
  <p:sldIdLst>
    <p:sldId id="256" r:id="rId2"/>
    <p:sldId id="267" r:id="rId3"/>
    <p:sldId id="268" r:id="rId4"/>
    <p:sldId id="293" r:id="rId5"/>
    <p:sldId id="269" r:id="rId6"/>
    <p:sldId id="270" r:id="rId7"/>
    <p:sldId id="273" r:id="rId8"/>
    <p:sldId id="291" r:id="rId9"/>
    <p:sldId id="292" r:id="rId10"/>
    <p:sldId id="257" r:id="rId11"/>
    <p:sldId id="258" r:id="rId12"/>
    <p:sldId id="259" r:id="rId13"/>
    <p:sldId id="297" r:id="rId14"/>
    <p:sldId id="294" r:id="rId15"/>
    <p:sldId id="296" r:id="rId16"/>
    <p:sldId id="260" r:id="rId17"/>
    <p:sldId id="298" r:id="rId18"/>
    <p:sldId id="275" r:id="rId19"/>
    <p:sldId id="302" r:id="rId20"/>
    <p:sldId id="300" r:id="rId21"/>
    <p:sldId id="301" r:id="rId22"/>
    <p:sldId id="299" r:id="rId23"/>
    <p:sldId id="278" r:id="rId24"/>
    <p:sldId id="277" r:id="rId25"/>
    <p:sldId id="264" r:id="rId26"/>
    <p:sldId id="279" r:id="rId27"/>
    <p:sldId id="283" r:id="rId28"/>
    <p:sldId id="287" r:id="rId29"/>
    <p:sldId id="280" r:id="rId30"/>
    <p:sldId id="303" r:id="rId31"/>
    <p:sldId id="288" r:id="rId32"/>
    <p:sldId id="281" r:id="rId33"/>
    <p:sldId id="265" r:id="rId34"/>
    <p:sldId id="290" r:id="rId35"/>
  </p:sldIdLst>
  <p:sldSz cx="9144000" cy="5143500" type="screen16x9"/>
  <p:notesSz cx="6858000" cy="9144000"/>
  <p:embeddedFontLst>
    <p:embeddedFont>
      <p:font typeface="Lato" panose="020B0604020202020204" charset="0"/>
      <p:regular r:id="rId37"/>
      <p:bold r:id="rId38"/>
      <p:italic r:id="rId39"/>
      <p:boldItalic r:id="rId40"/>
    </p:embeddedFont>
    <p:embeddedFont>
      <p:font typeface="Raleway" panose="020B0604020202020204" charset="-52"/>
      <p:regular r:id="rId41"/>
      <p:bold r:id="rId42"/>
      <p:italic r:id="rId43"/>
      <p:boldItalic r:id="rId44"/>
    </p:embeddedFont>
    <p:embeddedFont>
      <p:font typeface="Comic Sans MS" panose="030F0702030302020204" pitchFamily="66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719" autoAdjust="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http://evolutionofweb.appspot.com/?hl=ru#/evolution/day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346626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5586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181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0360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Shape 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Shape 7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Shape 7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Shape 1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Shape 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Shape 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Shape 2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Shape 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Shape 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Shape 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Shape 4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Shape 4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Shape 4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Shape 5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Shape 56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Shape 5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Shape 5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Shape 6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Shape 6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Shape 66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gif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ghts.stackoverflow.com/survey/2019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Web – разработчик</a:t>
            </a:r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ic Sans MS"/>
                <a:ea typeface="Comic Sans MS"/>
                <a:cs typeface="Comic Sans MS"/>
                <a:sym typeface="Comic Sans MS"/>
              </a:rPr>
              <a:t>Подготовил: Сотула Николай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296400" cy="5248275"/>
          </a:xfrm>
          <a:prstGeom prst="rect">
            <a:avLst/>
          </a:prstGeom>
        </p:spPr>
      </p:pic>
      <p:sp>
        <p:nvSpPr>
          <p:cNvPr id="6" name="Title 5"/>
          <p:cNvSpPr txBox="1">
            <a:spLocks/>
          </p:cNvSpPr>
          <p:nvPr/>
        </p:nvSpPr>
        <p:spPr>
          <a:xfrm>
            <a:off x="472097" y="1717482"/>
            <a:ext cx="8352205" cy="1518600"/>
          </a:xfrm>
          <a:prstGeom prst="rect">
            <a:avLst/>
          </a:prstGeom>
          <a:solidFill>
            <a:srgbClr val="0070C0">
              <a:alpha val="74902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Raleway"/>
              <a:buNone/>
              <a:defRPr sz="42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ru-RU" dirty="0" err="1">
                <a:solidFill>
                  <a:schemeClr val="bg1"/>
                </a:solidFill>
              </a:rPr>
              <a:t>Web</a:t>
            </a:r>
            <a:r>
              <a:rPr lang="ru-RU" dirty="0">
                <a:solidFill>
                  <a:schemeClr val="bg1"/>
                </a:solidFill>
              </a:rPr>
              <a:t>-разработчик: чем занимается и как им стать?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0070C0"/>
                </a:solidFill>
              </a:rPr>
              <a:t>Front End</a:t>
            </a:r>
            <a:r>
              <a:rPr lang="ru" dirty="0">
                <a:solidFill>
                  <a:srgbClr val="0070C0"/>
                </a:solidFill>
              </a:rPr>
              <a:t>-разработчик</a:t>
            </a:r>
            <a:endParaRPr dirty="0">
              <a:solidFill>
                <a:srgbClr val="0070C0"/>
              </a:solidFill>
            </a:endParaRPr>
          </a:p>
        </p:txBody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52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latin typeface="Comic Sans MS"/>
                <a:ea typeface="Comic Sans MS"/>
                <a:cs typeface="Comic Sans MS"/>
                <a:sym typeface="Comic Sans MS"/>
              </a:rPr>
              <a:t>Дизайнер-новатор</a:t>
            </a:r>
            <a:endParaRPr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ru" dirty="0">
                <a:latin typeface="Comic Sans MS"/>
                <a:ea typeface="Comic Sans MS"/>
                <a:cs typeface="Comic Sans MS"/>
                <a:sym typeface="Comic Sans MS"/>
              </a:rPr>
              <a:t>Верстальщик-гимнаст</a:t>
            </a:r>
            <a:endParaRPr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0" lvl="0" indent="0">
              <a:spcBef>
                <a:spcPts val="1600"/>
              </a:spcBef>
              <a:spcAft>
                <a:spcPts val="0"/>
              </a:spcAft>
              <a:buNone/>
            </a:pPr>
            <a:r>
              <a:rPr lang="ru" dirty="0" smtClean="0">
                <a:latin typeface="Comic Sans MS"/>
                <a:ea typeface="Comic Sans MS"/>
                <a:cs typeface="Comic Sans MS"/>
                <a:sym typeface="Comic Sans MS"/>
              </a:rPr>
              <a:t>Программист-параноик</a:t>
            </a:r>
            <a:endParaRPr dirty="0"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288" y="1843380"/>
            <a:ext cx="4940862" cy="299878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ru" dirty="0">
                <a:solidFill>
                  <a:srgbClr val="0070C0"/>
                </a:solidFill>
              </a:rPr>
              <a:t>Дизайнер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50" y="2206808"/>
            <a:ext cx="2737485" cy="8177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7666" y="1202578"/>
            <a:ext cx="5322514" cy="38017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450" y="3377513"/>
            <a:ext cx="1977225" cy="12436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rgbClr val="0070C0"/>
                </a:solidFill>
              </a:rPr>
              <a:t>Верстальщик</a:t>
            </a:r>
            <a:endParaRPr dirty="0">
              <a:solidFill>
                <a:srgbClr val="0070C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489" y="2016000"/>
            <a:ext cx="4493501" cy="27747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759" y="437409"/>
            <a:ext cx="7271732" cy="4706091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0400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4143" y="497183"/>
            <a:ext cx="7688400" cy="535200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&lt;html&gt;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3316" r="6455" b="5341"/>
          <a:stretch/>
        </p:blipFill>
        <p:spPr>
          <a:xfrm>
            <a:off x="494411" y="1084521"/>
            <a:ext cx="8298385" cy="405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54" y="1066458"/>
            <a:ext cx="7165299" cy="4077042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444143" y="497183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Raleway"/>
              <a:buNone/>
              <a:defRPr sz="2600" b="1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JavaScript - action</a:t>
            </a:r>
            <a:endParaRPr lang="ru-RU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588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 smtClean="0">
                <a:solidFill>
                  <a:srgbClr val="0070C0"/>
                </a:solidFill>
              </a:rPr>
              <a:t>JavaScript </a:t>
            </a:r>
            <a:r>
              <a:rPr lang="ru-RU" dirty="0" smtClean="0">
                <a:solidFill>
                  <a:srgbClr val="0070C0"/>
                </a:solidFill>
              </a:rPr>
              <a:t>библиотеки и </a:t>
            </a:r>
            <a:r>
              <a:rPr lang="ru-RU" dirty="0" err="1" smtClean="0">
                <a:solidFill>
                  <a:srgbClr val="0070C0"/>
                </a:solidFill>
              </a:rPr>
              <a:t>фреймворки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815" y="2721831"/>
            <a:ext cx="1018539" cy="10185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9712" y="2600954"/>
            <a:ext cx="1281270" cy="123539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9560" y="2612277"/>
            <a:ext cx="1300152" cy="13001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17" y="2600954"/>
            <a:ext cx="1260294" cy="126029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881" y="2770220"/>
            <a:ext cx="1778316" cy="9217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8289" y="2697113"/>
            <a:ext cx="1555711" cy="15043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 panose="030F0702030302020204" pitchFamily="66" charset="0"/>
              </a:rPr>
              <a:t>Back End </a:t>
            </a:r>
            <a:r>
              <a:rPr lang="ru-RU" dirty="0" smtClean="0">
                <a:latin typeface="Comic Sans MS" panose="030F0702030302020204" pitchFamily="66" charset="0"/>
              </a:rPr>
              <a:t>программист</a:t>
            </a:r>
            <a:endParaRPr lang="ru-RU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63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rgbClr val="0070C0"/>
                </a:solidFill>
              </a:rPr>
              <a:t>Что на сервере?</a:t>
            </a:r>
            <a:endParaRPr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734" y="1853850"/>
            <a:ext cx="5256932" cy="324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1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rgbClr val="0070C0"/>
                </a:solidFill>
              </a:rPr>
              <a:t>Серверные технологии</a:t>
            </a:r>
            <a:endParaRPr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196" y="2038225"/>
            <a:ext cx="1697848" cy="9168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985" y="3139439"/>
            <a:ext cx="951807" cy="17449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784" y="1920031"/>
            <a:ext cx="1546860" cy="154686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42" y="1920031"/>
            <a:ext cx="1123058" cy="112305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784" y="3693094"/>
            <a:ext cx="1583569" cy="106890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142" y="3634179"/>
            <a:ext cx="1202400" cy="104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753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 </a:t>
            </a:r>
            <a:r>
              <a:rPr lang="ru-RU" dirty="0"/>
              <a:t>программе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11685" y="2113512"/>
            <a:ext cx="8082041" cy="2707870"/>
          </a:xfrm>
        </p:spPr>
        <p:txBody>
          <a:bodyPr/>
          <a:lstStyle/>
          <a:p>
            <a:r>
              <a:rPr lang="ru-RU" sz="1800" dirty="0"/>
              <a:t>Кто такой </a:t>
            </a:r>
            <a:r>
              <a:rPr lang="ru-RU" sz="1800" dirty="0" err="1"/>
              <a:t>web</a:t>
            </a:r>
            <a:r>
              <a:rPr lang="ru-RU" sz="1800" dirty="0"/>
              <a:t>-разработчик? </a:t>
            </a:r>
            <a:endParaRPr lang="ru-RU" sz="1800" dirty="0" smtClean="0"/>
          </a:p>
          <a:p>
            <a:r>
              <a:rPr lang="ru-RU" sz="1800" dirty="0" smtClean="0"/>
              <a:t>В </a:t>
            </a:r>
            <a:r>
              <a:rPr lang="ru-RU" sz="1800" dirty="0"/>
              <a:t>чём особенности данной специальности? </a:t>
            </a:r>
            <a:endParaRPr lang="ru-RU" sz="1800" dirty="0" smtClean="0"/>
          </a:p>
          <a:p>
            <a:r>
              <a:rPr lang="ru-RU" sz="1800" dirty="0" smtClean="0"/>
              <a:t>Как </a:t>
            </a:r>
            <a:r>
              <a:rPr lang="ru-RU" sz="1800" dirty="0"/>
              <a:t>стать </a:t>
            </a:r>
            <a:r>
              <a:rPr lang="ru-RU" sz="1800" dirty="0" err="1"/>
              <a:t>web</a:t>
            </a:r>
            <a:r>
              <a:rPr lang="ru-RU" sz="1800" dirty="0"/>
              <a:t>-разработчиком?</a:t>
            </a:r>
            <a:endParaRPr lang="ru-RU" sz="18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97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504" y="1184850"/>
            <a:ext cx="7688400" cy="535200"/>
          </a:xfrm>
        </p:spPr>
        <p:txBody>
          <a:bodyPr/>
          <a:lstStyle/>
          <a:p>
            <a:r>
              <a:rPr lang="ru-RU" dirty="0">
                <a:solidFill>
                  <a:srgbClr val="0070C0"/>
                </a:solidFill>
              </a:rPr>
              <a:t>Хранение данных</a:t>
            </a:r>
            <a:endParaRPr lang="ru-RU" dirty="0">
              <a:solidFill>
                <a:srgbClr val="0070C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910" y="2167430"/>
            <a:ext cx="3053854" cy="23555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2335" y="2167430"/>
            <a:ext cx="4695258" cy="205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78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3665"/>
          <a:stretch/>
        </p:blipFill>
        <p:spPr>
          <a:xfrm>
            <a:off x="1147209" y="784800"/>
            <a:ext cx="6992790" cy="402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213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rgbClr val="0070C0"/>
                </a:solidFill>
              </a:rPr>
              <a:t>Фреймворки и </a:t>
            </a:r>
            <a:r>
              <a:rPr lang="en-US" dirty="0" smtClean="0">
                <a:solidFill>
                  <a:srgbClr val="0070C0"/>
                </a:solidFill>
              </a:rPr>
              <a:t>CMS</a:t>
            </a:r>
            <a:endParaRPr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11" y="2755635"/>
            <a:ext cx="1139190" cy="11391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358" y="2771441"/>
            <a:ext cx="1107577" cy="110757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839" y="2830130"/>
            <a:ext cx="903094" cy="90309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9812" y="2830130"/>
            <a:ext cx="1488467" cy="97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07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Comic Sans MS" panose="030F0702030302020204" pitchFamily="66" charset="0"/>
              </a:rPr>
              <a:t>Full stack </a:t>
            </a:r>
            <a:r>
              <a:rPr lang="ru-RU" dirty="0" smtClean="0">
                <a:latin typeface="Comic Sans MS" panose="030F0702030302020204" pitchFamily="66" charset="0"/>
              </a:rPr>
              <a:t>программист</a:t>
            </a:r>
            <a:endParaRPr lang="ru-RU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4839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25" y="-7620"/>
            <a:ext cx="7726680" cy="515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93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729450" y="572805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2000" dirty="0"/>
              <a:t>Most Popular Development </a:t>
            </a:r>
            <a:r>
              <a:rPr lang="en-US" sz="2000" dirty="0" smtClean="0"/>
              <a:t>Environments (</a:t>
            </a:r>
            <a:r>
              <a:rPr lang="en-US" sz="2000" dirty="0" err="1" smtClean="0"/>
              <a:t>WebDevelopers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883" y="1714960"/>
            <a:ext cx="328047" cy="3266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6977493" y="4243924"/>
            <a:ext cx="350585" cy="3505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3029" y="3204142"/>
            <a:ext cx="438746" cy="3794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4299" y="2252193"/>
            <a:ext cx="438829" cy="3167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127" y="2017619"/>
            <a:ext cx="516001" cy="25671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03029" y="2533761"/>
            <a:ext cx="400893" cy="40089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883" y="2901510"/>
            <a:ext cx="328046" cy="32859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883" y="3584305"/>
            <a:ext cx="357630" cy="3576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11"/>
          <a:srcRect b="55884"/>
          <a:stretch/>
        </p:blipFill>
        <p:spPr>
          <a:xfrm>
            <a:off x="541406" y="1666706"/>
            <a:ext cx="6157267" cy="29278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653" y="3925269"/>
            <a:ext cx="318655" cy="318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Comic Sans MS" panose="030F0702030302020204" pitchFamily="66" charset="0"/>
              </a:rPr>
              <a:t>Сколько зарабатывают </a:t>
            </a:r>
            <a:r>
              <a:rPr lang="en-US" dirty="0" smtClean="0">
                <a:latin typeface="Comic Sans MS" panose="030F0702030302020204" pitchFamily="66" charset="0"/>
              </a:rPr>
              <a:t>web </a:t>
            </a:r>
            <a:r>
              <a:rPr lang="ru-RU" dirty="0" smtClean="0">
                <a:latin typeface="Comic Sans MS" panose="030F0702030302020204" pitchFamily="66" charset="0"/>
              </a:rPr>
              <a:t>разработчики?</a:t>
            </a:r>
            <a:endParaRPr lang="ru-RU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83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029" y="1316955"/>
            <a:ext cx="8798725" cy="254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09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04" y="611049"/>
            <a:ext cx="8766627" cy="403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356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Comic Sans MS" panose="030F0702030302020204" pitchFamily="66" charset="0"/>
              </a:rPr>
              <a:t>Где необходимы </a:t>
            </a:r>
            <a:r>
              <a:rPr lang="ru-RU" dirty="0">
                <a:latin typeface="Comic Sans MS" panose="030F0702030302020204" pitchFamily="66" charset="0"/>
              </a:rPr>
              <a:t>WEB – разработчики уже </a:t>
            </a:r>
            <a:r>
              <a:rPr lang="ru-RU" dirty="0" smtClean="0">
                <a:latin typeface="Comic Sans MS" panose="030F0702030302020204" pitchFamily="66" charset="0"/>
              </a:rPr>
              <a:t>сейчас?</a:t>
            </a:r>
            <a:r>
              <a:rPr lang="ru-RU" dirty="0">
                <a:latin typeface="Comic Sans MS" panose="030F0702030302020204" pitchFamily="66" charset="0"/>
              </a:rPr>
              <a:t/>
            </a:r>
            <a:br>
              <a:rPr lang="ru-RU" dirty="0">
                <a:latin typeface="Comic Sans MS" panose="030F0702030302020204" pitchFamily="66" charset="0"/>
              </a:rPr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0547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Что такое</a:t>
            </a:r>
            <a:r>
              <a:rPr lang="en-US" dirty="0" smtClean="0"/>
              <a:t> Web</a:t>
            </a:r>
            <a:r>
              <a:rPr lang="ru-RU" dirty="0" smtClean="0"/>
              <a:t>-разработка?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0939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6909" y="259120"/>
            <a:ext cx="7259780" cy="733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194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206" y="318654"/>
            <a:ext cx="7200178" cy="7454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19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Comic Sans MS" panose="030F0702030302020204" pitchFamily="66" charset="0"/>
              </a:rPr>
              <a:t>Как стать </a:t>
            </a:r>
            <a:r>
              <a:rPr lang="en-US" dirty="0" smtClean="0">
                <a:latin typeface="Comic Sans MS" panose="030F0702030302020204" pitchFamily="66" charset="0"/>
              </a:rPr>
              <a:t>web-</a:t>
            </a:r>
            <a:r>
              <a:rPr lang="ru-RU" dirty="0" smtClean="0">
                <a:latin typeface="Comic Sans MS" panose="030F0702030302020204" pitchFamily="66" charset="0"/>
              </a:rPr>
              <a:t>разработчиком? </a:t>
            </a:r>
            <a:endParaRPr lang="ru-RU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2770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/>
              <a:t>Как стать Web-Dev</a:t>
            </a:r>
            <a:endParaRPr dirty="0"/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Font typeface="Comic Sans MS"/>
              <a:buAutoNum type="arabicPeriod"/>
            </a:pPr>
            <a:r>
              <a:rPr lang="ru" sz="1800" dirty="0">
                <a:latin typeface="Comic Sans MS"/>
                <a:ea typeface="Comic Sans MS"/>
                <a:cs typeface="Comic Sans MS"/>
                <a:sym typeface="Comic Sans MS"/>
              </a:rPr>
              <a:t>Захотеть</a:t>
            </a:r>
            <a:endParaRPr sz="18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Font typeface="Comic Sans MS"/>
              <a:buAutoNum type="arabicPeriod"/>
            </a:pPr>
            <a:r>
              <a:rPr lang="ru" sz="1800" dirty="0">
                <a:latin typeface="Comic Sans MS"/>
                <a:ea typeface="Comic Sans MS"/>
                <a:cs typeface="Comic Sans MS"/>
                <a:sym typeface="Comic Sans MS"/>
              </a:rPr>
              <a:t>Выбрать </a:t>
            </a:r>
            <a:r>
              <a:rPr lang="ru" sz="1800" dirty="0" smtClean="0">
                <a:latin typeface="Comic Sans MS"/>
                <a:ea typeface="Comic Sans MS"/>
                <a:cs typeface="Comic Sans MS"/>
                <a:sym typeface="Comic Sans MS"/>
              </a:rPr>
              <a:t>способы обучения</a:t>
            </a:r>
            <a:endParaRPr sz="18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Font typeface="Comic Sans MS"/>
              <a:buAutoNum type="arabicPeriod"/>
            </a:pPr>
            <a:r>
              <a:rPr lang="ru" sz="1800" dirty="0">
                <a:latin typeface="Comic Sans MS"/>
                <a:ea typeface="Comic Sans MS"/>
                <a:cs typeface="Comic Sans MS"/>
                <a:sym typeface="Comic Sans MS"/>
              </a:rPr>
              <a:t>Мучить преподавателей</a:t>
            </a:r>
            <a:endParaRPr sz="18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Font typeface="Comic Sans MS"/>
              <a:buAutoNum type="arabicPeriod"/>
            </a:pPr>
            <a:r>
              <a:rPr lang="ru" sz="1800" dirty="0" smtClean="0">
                <a:latin typeface="Comic Sans MS"/>
                <a:ea typeface="Comic Sans MS"/>
                <a:cs typeface="Comic Sans MS"/>
                <a:sym typeface="Comic Sans MS"/>
              </a:rPr>
              <a:t>Написать дипломную работу </a:t>
            </a:r>
            <a:r>
              <a:rPr lang="ru" sz="1800" dirty="0">
                <a:latin typeface="Comic Sans MS"/>
                <a:ea typeface="Comic Sans MS"/>
                <a:cs typeface="Comic Sans MS"/>
                <a:sym typeface="Comic Sans MS"/>
              </a:rPr>
              <a:t>и считать себя умным</a:t>
            </a:r>
            <a:endParaRPr sz="1800" dirty="0">
              <a:latin typeface="Comic Sans MS"/>
              <a:ea typeface="Comic Sans MS"/>
              <a:cs typeface="Comic Sans MS"/>
              <a:sym typeface="Comic Sans MS"/>
            </a:endParaRPr>
          </a:p>
          <a:p>
            <a: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Font typeface="Comic Sans MS"/>
              <a:buAutoNum type="arabicPeriod"/>
            </a:pPr>
            <a:r>
              <a:rPr lang="ru" sz="1800" dirty="0">
                <a:latin typeface="Comic Sans MS"/>
                <a:ea typeface="Comic Sans MS"/>
                <a:cs typeface="Comic Sans MS"/>
                <a:sym typeface="Comic Sans MS"/>
              </a:rPr>
              <a:t>Пойти на позицию </a:t>
            </a:r>
            <a:r>
              <a:rPr lang="ru" sz="1800" dirty="0" smtClean="0">
                <a:solidFill>
                  <a:srgbClr val="0070C0"/>
                </a:solidFill>
                <a:latin typeface="Comic Sans MS"/>
                <a:ea typeface="Comic Sans MS"/>
                <a:cs typeface="Comic Sans MS"/>
                <a:sym typeface="Comic Sans MS"/>
              </a:rPr>
              <a:t>Junior </a:t>
            </a:r>
            <a:r>
              <a:rPr lang="en-US" sz="1800" dirty="0" smtClean="0">
                <a:solidFill>
                  <a:srgbClr val="0070C0"/>
                </a:solidFill>
                <a:latin typeface="Comic Sans MS"/>
                <a:ea typeface="Comic Sans MS"/>
                <a:cs typeface="Comic Sans MS"/>
                <a:sym typeface="Comic Sans MS"/>
              </a:rPr>
              <a:t>developer</a:t>
            </a:r>
            <a:endParaRPr sz="1800" dirty="0">
              <a:solidFill>
                <a:srgbClr val="0070C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" y="0"/>
            <a:ext cx="9144000" cy="5158154"/>
          </a:xfrm>
          <a:prstGeom prst="rect">
            <a:avLst/>
          </a:prstGeom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729450" y="4039000"/>
            <a:ext cx="7688100" cy="541200"/>
          </a:xfrm>
        </p:spPr>
        <p:txBody>
          <a:bodyPr/>
          <a:lstStyle/>
          <a:p>
            <a:pPr algn="ctr"/>
            <a:r>
              <a:rPr lang="ru-RU" sz="4000" dirty="0" smtClean="0">
                <a:solidFill>
                  <a:schemeClr val="bg1"/>
                </a:solidFill>
                <a:latin typeface="Comic Sans MS" panose="030F0702030302020204" pitchFamily="66" charset="0"/>
              </a:rPr>
              <a:t>Спасибо за внимение</a:t>
            </a:r>
            <a:endParaRPr lang="ru-RU" sz="40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531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546678" y="183141"/>
            <a:ext cx="7689850" cy="534987"/>
          </a:xfrm>
        </p:spPr>
        <p:txBody>
          <a:bodyPr/>
          <a:lstStyle/>
          <a:p>
            <a:r>
              <a:rPr lang="ru-RU" dirty="0" err="1" smtClean="0"/>
              <a:t>StackOverflow</a:t>
            </a:r>
            <a:r>
              <a:rPr lang="ru-RU" dirty="0" smtClean="0"/>
              <a:t> </a:t>
            </a:r>
            <a:r>
              <a:rPr lang="en-US" dirty="0" smtClean="0"/>
              <a:t>survey </a:t>
            </a:r>
            <a:r>
              <a:rPr lang="en-US" dirty="0" smtClean="0"/>
              <a:t>201</a:t>
            </a:r>
            <a:r>
              <a:rPr lang="ru-RU" dirty="0" smtClean="0"/>
              <a:t>9</a:t>
            </a:r>
            <a:endParaRPr lang="ru-R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2887" y="770659"/>
            <a:ext cx="6362700" cy="7467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86954" y="4683080"/>
            <a:ext cx="39757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insights.stackoverflow.com/survey/201</a:t>
            </a:r>
            <a:r>
              <a:rPr lang="ru-RU" dirty="0" smtClean="0">
                <a:hlinkClick r:id="rId3"/>
              </a:rPr>
              <a:t>9</a:t>
            </a:r>
            <a:r>
              <a:rPr lang="ru-RU" dirty="0" smtClean="0"/>
              <a:t> </a:t>
            </a:r>
            <a:r>
              <a:rPr lang="en-US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9187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>
                <a:latin typeface="Comic Sans MS" panose="030F0702030302020204" pitchFamily="66" charset="0"/>
              </a:rPr>
              <a:t>Гуру</a:t>
            </a:r>
            <a:endParaRPr lang="ru-RU" dirty="0">
              <a:latin typeface="Comic Sans MS" panose="030F0702030302020204" pitchFamily="66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729450" y="2078875"/>
            <a:ext cx="5837605" cy="2261100"/>
          </a:xfrm>
        </p:spPr>
        <p:txBody>
          <a:bodyPr/>
          <a:lstStyle/>
          <a:p>
            <a:pPr marL="146050" indent="0">
              <a:buNone/>
            </a:pPr>
            <a:r>
              <a:rPr lang="ru-RU" sz="1600" dirty="0">
                <a:latin typeface="Comic Sans MS" panose="030F0702030302020204" pitchFamily="66" charset="0"/>
              </a:rPr>
              <a:t>Сэр Тимоти Джон Бернерс-Ли </a:t>
            </a:r>
            <a:r>
              <a:rPr lang="en-US" sz="1600" dirty="0">
                <a:latin typeface="Comic Sans MS" panose="030F0702030302020204" pitchFamily="66" charset="0"/>
              </a:rPr>
              <a:t>OM </a:t>
            </a:r>
            <a:r>
              <a:rPr lang="ru-RU" sz="1600" dirty="0" smtClean="0">
                <a:latin typeface="Comic Sans MS" panose="030F0702030302020204" pitchFamily="66" charset="0"/>
              </a:rPr>
              <a:t>— </a:t>
            </a:r>
            <a:r>
              <a:rPr lang="ru-RU" sz="1600" dirty="0">
                <a:latin typeface="Comic Sans MS" panose="030F0702030302020204" pitchFamily="66" charset="0"/>
              </a:rPr>
              <a:t>британский учёный, </a:t>
            </a:r>
            <a:r>
              <a:rPr lang="ru-RU" sz="1600" dirty="0" smtClean="0">
                <a:latin typeface="Comic Sans MS" panose="030F0702030302020204" pitchFamily="66" charset="0"/>
              </a:rPr>
              <a:t>автор </a:t>
            </a:r>
            <a:r>
              <a:rPr lang="en-US" sz="1600" dirty="0">
                <a:solidFill>
                  <a:srgbClr val="0070C0"/>
                </a:solidFill>
                <a:latin typeface="Comic Sans MS" panose="030F0702030302020204" pitchFamily="66" charset="0"/>
              </a:rPr>
              <a:t>URI</a:t>
            </a:r>
            <a:r>
              <a:rPr lang="en-US" sz="1600" dirty="0">
                <a:latin typeface="Comic Sans MS" panose="030F0702030302020204" pitchFamily="66" charset="0"/>
              </a:rPr>
              <a:t>, </a:t>
            </a:r>
            <a:r>
              <a:rPr lang="en-US" sz="1600" dirty="0">
                <a:solidFill>
                  <a:srgbClr val="0070C0"/>
                </a:solidFill>
                <a:latin typeface="Comic Sans MS" panose="030F0702030302020204" pitchFamily="66" charset="0"/>
              </a:rPr>
              <a:t>URL</a:t>
            </a:r>
            <a:r>
              <a:rPr lang="en-US" sz="1600" dirty="0">
                <a:latin typeface="Comic Sans MS" panose="030F0702030302020204" pitchFamily="66" charset="0"/>
              </a:rPr>
              <a:t>, </a:t>
            </a:r>
            <a:r>
              <a:rPr lang="en-US" sz="1600" dirty="0">
                <a:solidFill>
                  <a:srgbClr val="0070C0"/>
                </a:solidFill>
                <a:latin typeface="Comic Sans MS" panose="030F0702030302020204" pitchFamily="66" charset="0"/>
              </a:rPr>
              <a:t>HTTP</a:t>
            </a:r>
            <a:r>
              <a:rPr lang="en-US" sz="1600" dirty="0">
                <a:latin typeface="Comic Sans MS" panose="030F0702030302020204" pitchFamily="66" charset="0"/>
              </a:rPr>
              <a:t>, </a:t>
            </a:r>
            <a:r>
              <a:rPr lang="en-US" sz="1600" dirty="0">
                <a:solidFill>
                  <a:srgbClr val="0070C0"/>
                </a:solidFill>
                <a:latin typeface="Comic Sans MS" panose="030F0702030302020204" pitchFamily="66" charset="0"/>
              </a:rPr>
              <a:t>HTML</a:t>
            </a:r>
            <a:r>
              <a:rPr lang="en-US" sz="1600" dirty="0">
                <a:latin typeface="Comic Sans MS" panose="030F0702030302020204" pitchFamily="66" charset="0"/>
              </a:rPr>
              <a:t>, </a:t>
            </a:r>
            <a:r>
              <a:rPr lang="ru-RU" sz="1600" dirty="0">
                <a:latin typeface="Comic Sans MS" panose="030F0702030302020204" pitchFamily="66" charset="0"/>
              </a:rPr>
              <a:t>создатель Всемирной паутины (совместно с Робертом Кайо) и действующий </a:t>
            </a:r>
            <a:r>
              <a:rPr lang="ru-RU" sz="1600" dirty="0" smtClean="0">
                <a:latin typeface="Comic Sans MS" panose="030F0702030302020204" pitchFamily="66" charset="0"/>
              </a:rPr>
              <a:t>глава </a:t>
            </a:r>
            <a:r>
              <a:rPr lang="en-US" sz="1600" i="1" dirty="0"/>
              <a:t>World Wide Web Consortium</a:t>
            </a:r>
            <a:r>
              <a:rPr lang="ru-RU" sz="1600" dirty="0" smtClean="0">
                <a:latin typeface="Comic Sans MS" panose="030F0702030302020204" pitchFamily="66" charset="0"/>
              </a:rPr>
              <a:t>. </a:t>
            </a:r>
            <a:endParaRPr lang="ru-RU" sz="1600" dirty="0">
              <a:latin typeface="Comic Sans MS" panose="030F0702030302020204" pitchFamily="66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2346" r="6434"/>
          <a:stretch/>
        </p:blipFill>
        <p:spPr>
          <a:xfrm>
            <a:off x="6240780" y="2078875"/>
            <a:ext cx="2369820" cy="258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037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46363" y="4372551"/>
            <a:ext cx="8402781" cy="460500"/>
          </a:xfrm>
        </p:spPr>
        <p:txBody>
          <a:bodyPr/>
          <a:lstStyle/>
          <a:p>
            <a:r>
              <a:rPr lang="ru-RU" dirty="0">
                <a:latin typeface="Comic Sans MS" panose="030F0702030302020204" pitchFamily="66" charset="0"/>
              </a:rPr>
              <a:t>13 марта 1989 года Тим Бернерс-Ли впервые предложил своему боссу Майку Сендаллу разработать систему управления информацией. Виза Сендалла — «</a:t>
            </a:r>
            <a:r>
              <a:rPr lang="ru-RU" dirty="0">
                <a:solidFill>
                  <a:srgbClr val="0070C0"/>
                </a:solidFill>
                <a:latin typeface="Comic Sans MS" panose="030F0702030302020204" pitchFamily="66" charset="0"/>
              </a:rPr>
              <a:t>Расплывчато, но интересно</a:t>
            </a:r>
            <a:r>
              <a:rPr lang="ru-RU" dirty="0">
                <a:latin typeface="Comic Sans MS" panose="030F0702030302020204" pitchFamily="66" charset="0"/>
              </a:rPr>
              <a:t>».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620" y="382082"/>
            <a:ext cx="6280879" cy="375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370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600" dirty="0" smtClean="0">
                <a:latin typeface="Comic Sans MS" panose="030F0702030302020204" pitchFamily="66" charset="0"/>
              </a:rPr>
              <a:t>Эволюция интернета</a:t>
            </a:r>
            <a:endParaRPr lang="ru-RU" sz="1600" dirty="0">
              <a:latin typeface="Comic Sans MS" panose="030F0702030302020204" pitchFamily="66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17601"/>
          <a:stretch/>
        </p:blipFill>
        <p:spPr>
          <a:xfrm>
            <a:off x="0" y="342900"/>
            <a:ext cx="9130874" cy="371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184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FrontEnd</a:t>
            </a:r>
            <a:r>
              <a:rPr lang="en-US" dirty="0"/>
              <a:t> vs </a:t>
            </a:r>
            <a:r>
              <a:rPr lang="en-US" dirty="0" err="1"/>
              <a:t>BackEnd</a:t>
            </a:r>
            <a:r>
              <a:rPr lang="en-US" dirty="0"/>
              <a:t> 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49558"/>
          <a:stretch/>
        </p:blipFill>
        <p:spPr>
          <a:xfrm>
            <a:off x="485042" y="2008270"/>
            <a:ext cx="4125328" cy="23514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50443"/>
          <a:stretch/>
        </p:blipFill>
        <p:spPr>
          <a:xfrm>
            <a:off x="4610370" y="2008270"/>
            <a:ext cx="4198994" cy="235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80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487" y="155863"/>
            <a:ext cx="6240731" cy="46805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41274"/>
          <a:stretch/>
        </p:blipFill>
        <p:spPr>
          <a:xfrm>
            <a:off x="1358487" y="155863"/>
            <a:ext cx="3664947" cy="468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25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203</Words>
  <Application>Microsoft Office PowerPoint</Application>
  <PresentationFormat>On-screen Show (16:9)</PresentationFormat>
  <Paragraphs>42</Paragraphs>
  <Slides>34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Lato</vt:lpstr>
      <vt:lpstr>Arial</vt:lpstr>
      <vt:lpstr>Raleway</vt:lpstr>
      <vt:lpstr>Comic Sans MS</vt:lpstr>
      <vt:lpstr>Streamline</vt:lpstr>
      <vt:lpstr>Web – разработчик</vt:lpstr>
      <vt:lpstr>В программе</vt:lpstr>
      <vt:lpstr>Что такое Web-разработка? </vt:lpstr>
      <vt:lpstr>StackOverflow survey 2019</vt:lpstr>
      <vt:lpstr>Гуру</vt:lpstr>
      <vt:lpstr>PowerPoint Presentation</vt:lpstr>
      <vt:lpstr>PowerPoint Presentation</vt:lpstr>
      <vt:lpstr>FrontEnd vs BackEnd  </vt:lpstr>
      <vt:lpstr>PowerPoint Presentation</vt:lpstr>
      <vt:lpstr>Front End-разработчик</vt:lpstr>
      <vt:lpstr>Дизайнер</vt:lpstr>
      <vt:lpstr>Верстальщик</vt:lpstr>
      <vt:lpstr>PowerPoint Presentation</vt:lpstr>
      <vt:lpstr>&lt;html&gt;</vt:lpstr>
      <vt:lpstr>PowerPoint Presentation</vt:lpstr>
      <vt:lpstr>JavaScript библиотеки и фреймворки</vt:lpstr>
      <vt:lpstr>Back End программист</vt:lpstr>
      <vt:lpstr>Что на сервере?</vt:lpstr>
      <vt:lpstr>Серверные технологии</vt:lpstr>
      <vt:lpstr>Хранение данных</vt:lpstr>
      <vt:lpstr>PowerPoint Presentation</vt:lpstr>
      <vt:lpstr>Фреймворки и CMS</vt:lpstr>
      <vt:lpstr>Full stack программист</vt:lpstr>
      <vt:lpstr>PowerPoint Presentation</vt:lpstr>
      <vt:lpstr>Most Popular Development Environments (WebDevelopers)</vt:lpstr>
      <vt:lpstr>Сколько зарабатывают web разработчики?</vt:lpstr>
      <vt:lpstr>PowerPoint Presentation</vt:lpstr>
      <vt:lpstr>PowerPoint Presentation</vt:lpstr>
      <vt:lpstr>Где необходимы WEB – разработчики уже сейчас? </vt:lpstr>
      <vt:lpstr>PowerPoint Presentation</vt:lpstr>
      <vt:lpstr>PowerPoint Presentation</vt:lpstr>
      <vt:lpstr>Как стать web-разработчиком? </vt:lpstr>
      <vt:lpstr>Как стать Web-Dev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– разработчик</dc:title>
  <dc:creator>max</dc:creator>
  <cp:lastModifiedBy>itstep teacher</cp:lastModifiedBy>
  <cp:revision>97</cp:revision>
  <dcterms:modified xsi:type="dcterms:W3CDTF">2019-07-27T05:20:10Z</dcterms:modified>
</cp:coreProperties>
</file>